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3" r:id="rId28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8" Type="http://schemas.openxmlformats.org/officeDocument/2006/relationships/slide" Target="slides/slide16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8" name="Shape 11438"/>
        <p:cNvGrpSpPr/>
        <p:nvPr/>
      </p:nvGrpSpPr>
      <p:grpSpPr>
        <a:xfrm>
          <a:off x="0" y="0"/>
          <a:ext cx="0" cy="0"/>
          <a:chOff x="0" y="0"/>
          <a:chExt cx="0" cy="0"/>
        </a:xfrm>
      </p:grpSpPr>
      <p:sp>
        <p:nvSpPr>
          <p:cNvPr id="11439" name="Google Shape;11439;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0" name="Google Shape;11440;p1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notesSlide" Target="../notesSlides/notesSlide168.xml"/></Relationships>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1" name="Shape 11441"/>
        <p:cNvGrpSpPr/>
        <p:nvPr/>
      </p:nvGrpSpPr>
      <p:grpSpPr>
        <a:xfrm>
          <a:off x="0" y="0"/>
          <a:ext cx="0" cy="0"/>
          <a:chOff x="0" y="0"/>
          <a:chExt cx="0" cy="0"/>
        </a:xfrm>
      </p:grpSpPr>
      <p:sp>
        <p:nvSpPr>
          <p:cNvPr id="11442" name="Google Shape;11442;p15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99"/>
              </a:buClr>
              <a:buSzPts val="1400"/>
              <a:buFont typeface="Arial"/>
              <a:buNone/>
            </a:pPr>
            <a:fld id="{00000000-1234-1234-1234-123412341234}" type="slidenum">
              <a:rPr b="0" i="0" lang="en-US" sz="1400" u="none" cap="none" strike="noStrike">
                <a:solidFill>
                  <a:srgbClr val="FFFF99"/>
                </a:solidFill>
                <a:latin typeface="Arial"/>
                <a:ea typeface="Arial"/>
                <a:cs typeface="Arial"/>
                <a:sym typeface="Arial"/>
              </a:rPr>
              <a:t>‹#›</a:t>
            </a:fld>
            <a:endParaRPr b="0" i="0" sz="1400" u="none" cap="none" strike="noStrike">
              <a:solidFill>
                <a:srgbClr val="FFFF99"/>
              </a:solidFill>
              <a:latin typeface="Arial"/>
              <a:ea typeface="Arial"/>
              <a:cs typeface="Arial"/>
              <a:sym typeface="Arial"/>
            </a:endParaRPr>
          </a:p>
        </p:txBody>
      </p:sp>
      <p:sp>
        <p:nvSpPr>
          <p:cNvPr id="11443" name="Google Shape;11443;p15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a:t>
            </a:r>
            <a:r>
              <a:rPr b="1" lang="en-US" sz="4000">
                <a:solidFill>
                  <a:schemeClr val="folHlink"/>
                </a:solidFill>
              </a:rPr>
              <a:t>Thorough QT Study Purpose</a:t>
            </a:r>
            <a:endParaRPr/>
          </a:p>
        </p:txBody>
      </p:sp>
      <p:sp>
        <p:nvSpPr>
          <p:cNvPr id="11444" name="Google Shape;11444;p1598"/>
          <p:cNvSpPr txBox="1"/>
          <p:nvPr>
            <p:ph idx="1" type="body"/>
          </p:nvPr>
        </p:nvSpPr>
        <p:spPr>
          <a:xfrm>
            <a:off x="457200" y="1295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lang="en-US"/>
              <a:t>Characterize the concentration-response relationship</a:t>
            </a:r>
            <a:endParaRPr/>
          </a:p>
          <a:p>
            <a:pPr indent="-342900" lvl="0" marL="342900" rtl="0" algn="l">
              <a:lnSpc>
                <a:spcPct val="90000"/>
              </a:lnSpc>
              <a:spcBef>
                <a:spcPts val="640"/>
              </a:spcBef>
              <a:spcAft>
                <a:spcPts val="0"/>
              </a:spcAft>
              <a:buClr>
                <a:schemeClr val="lt1"/>
              </a:buClr>
              <a:buSzPts val="3200"/>
              <a:buFont typeface="Arial"/>
              <a:buChar char="•"/>
            </a:pPr>
            <a:r>
              <a:rPr lang="en-US"/>
              <a:t>Characterize QT effects of the drug under near “worst case” scenario</a:t>
            </a:r>
            <a:endParaRPr/>
          </a:p>
          <a:p>
            <a:pPr indent="-285750" lvl="1" marL="742950" rtl="0" algn="l">
              <a:lnSpc>
                <a:spcPct val="90000"/>
              </a:lnSpc>
              <a:spcBef>
                <a:spcPts val="560"/>
              </a:spcBef>
              <a:spcAft>
                <a:spcPts val="0"/>
              </a:spcAft>
              <a:buClr>
                <a:schemeClr val="lt1"/>
              </a:buClr>
              <a:buSzPts val="2800"/>
              <a:buFont typeface="Arial"/>
              <a:buChar char="–"/>
            </a:pPr>
            <a:r>
              <a:rPr lang="en-US"/>
              <a:t>ECG sampling at peak concentrations (drug/metabolites)</a:t>
            </a:r>
            <a:endParaRPr/>
          </a:p>
          <a:p>
            <a:pPr indent="-285750" lvl="1" marL="742950" rtl="0" algn="l">
              <a:lnSpc>
                <a:spcPct val="90000"/>
              </a:lnSpc>
              <a:spcBef>
                <a:spcPts val="560"/>
              </a:spcBef>
              <a:spcAft>
                <a:spcPts val="0"/>
              </a:spcAft>
              <a:buClr>
                <a:schemeClr val="lt1"/>
              </a:buClr>
              <a:buSzPts val="2800"/>
              <a:buFont typeface="Arial"/>
              <a:buChar char="–"/>
            </a:pPr>
            <a:r>
              <a:rPr lang="en-US"/>
              <a:t>Exposure at supratherapeutic concentrations</a:t>
            </a:r>
            <a:endParaRPr/>
          </a:p>
          <a:p>
            <a:pPr indent="-285750" lvl="1" marL="742950" rtl="0" algn="l">
              <a:lnSpc>
                <a:spcPct val="90000"/>
              </a:lnSpc>
              <a:spcBef>
                <a:spcPts val="560"/>
              </a:spcBef>
              <a:spcAft>
                <a:spcPts val="0"/>
              </a:spcAft>
              <a:buClr>
                <a:schemeClr val="lt1"/>
              </a:buClr>
              <a:buSzPts val="2800"/>
              <a:buFont typeface="Arial"/>
              <a:buChar char="–"/>
            </a:pPr>
            <a:r>
              <a:rPr lang="en-US"/>
              <a:t>Sufficient duration of dosing/sampling to characterize effects</a:t>
            </a:r>
            <a:endParaRPr/>
          </a:p>
        </p:txBody>
      </p:sp>
      <p:sp>
        <p:nvSpPr>
          <p:cNvPr id="11445" name="Google Shape;11445;p1598"/>
          <p:cNvSpPr/>
          <p:nvPr/>
        </p:nvSpPr>
        <p:spPr>
          <a:xfrm>
            <a:off x="381000" y="1219200"/>
            <a:ext cx="8382000" cy="76200"/>
          </a:xfrm>
          <a:prstGeom prst="rect">
            <a:avLst/>
          </a:prstGeom>
          <a:gradFill>
            <a:gsLst>
              <a:gs pos="0">
                <a:srgbClr val="006699"/>
              </a:gs>
              <a:gs pos="100000">
                <a:srgbClr val="00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99"/>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